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3" r:id="rId3"/>
    <p:sldId id="270" r:id="rId4"/>
    <p:sldId id="259" r:id="rId5"/>
    <p:sldId id="271" r:id="rId6"/>
    <p:sldId id="272" r:id="rId7"/>
    <p:sldId id="273" r:id="rId8"/>
    <p:sldId id="282" r:id="rId9"/>
    <p:sldId id="276" r:id="rId10"/>
    <p:sldId id="277" r:id="rId11"/>
    <p:sldId id="260" r:id="rId12"/>
    <p:sldId id="265" r:id="rId13"/>
    <p:sldId id="266" r:id="rId14"/>
    <p:sldId id="267" r:id="rId15"/>
    <p:sldId id="279" r:id="rId16"/>
    <p:sldId id="261" r:id="rId17"/>
    <p:sldId id="269" r:id="rId18"/>
    <p:sldId id="283" r:id="rId19"/>
    <p:sldId id="280" r:id="rId20"/>
    <p:sldId id="264" r:id="rId21"/>
    <p:sldId id="268" r:id="rId22"/>
    <p:sldId id="278" r:id="rId23"/>
    <p:sldId id="274" r:id="rId24"/>
    <p:sldId id="275" r:id="rId25"/>
    <p:sldId id="281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D5790"/>
    <a:srgbClr val="B05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54746-79A6-4964-9D89-8A430CFBEA54}" v="303" dt="2019-09-19T14:52:43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78012" autoAdjust="0"/>
  </p:normalViewPr>
  <p:slideViewPr>
    <p:cSldViewPr snapToGrid="0">
      <p:cViewPr varScale="1">
        <p:scale>
          <a:sx n="76" d="100"/>
          <a:sy n="76" d="100"/>
        </p:scale>
        <p:origin x="1224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F7329-2173-481B-8765-133F0006957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25F3F-5905-4BFD-BA0F-22ACCAB95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1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24BA-BF3D-4A41-B294-D4F9C437224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3D53D-9038-49C6-9EB5-595D44E7D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6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For </a:t>
            </a:r>
            <a:r>
              <a:rPr lang="nl-BE" dirty="0" err="1"/>
              <a:t>docs</a:t>
            </a:r>
            <a:r>
              <a:rPr lang="nl-BE" dirty="0"/>
              <a:t> show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setup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SPFx</a:t>
            </a:r>
            <a:r>
              <a:rPr lang="nl-BE" dirty="0"/>
              <a:t> </a:t>
            </a:r>
            <a:r>
              <a:rPr lang="nl-BE" dirty="0" err="1"/>
              <a:t>application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3D53D-9038-49C6-9EB5-595D44E7D9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1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3D53D-9038-49C6-9EB5-595D44E7D9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6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03D53D-9038-49C6-9EB5-595D44E7D9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6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24550" r="1655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39679"/>
            <a:ext cx="5343077" cy="1458097"/>
          </a:xfrm>
          <a:prstGeom prst="rect">
            <a:avLst/>
          </a:prstGeom>
          <a:solidFill>
            <a:srgbClr val="0D579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6334897"/>
            <a:ext cx="12192000" cy="52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018" y="6494052"/>
            <a:ext cx="403447" cy="2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 userDrawn="1"/>
        </p:nvSpPr>
        <p:spPr>
          <a:xfrm>
            <a:off x="0" y="4925125"/>
            <a:ext cx="4003589" cy="7705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52018" y="3239679"/>
            <a:ext cx="4586009" cy="1445740"/>
          </a:xfr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 really long session title will easily fit in this space.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80010" y="5063128"/>
            <a:ext cx="3408249" cy="494523"/>
          </a:xfrm>
        </p:spPr>
        <p:txBody>
          <a:bodyPr anchor="ctr">
            <a:noAutofit/>
          </a:bodyPr>
          <a:lstStyle>
            <a:lvl1pPr marL="0" indent="0">
              <a:buNone/>
              <a:defRPr sz="2000" baseline="0">
                <a:solidFill>
                  <a:srgbClr val="0D5790"/>
                </a:solidFill>
              </a:defRPr>
            </a:lvl1pPr>
          </a:lstStyle>
          <a:p>
            <a:pPr lvl="0"/>
            <a:r>
              <a:rPr lang="en-US" dirty="0"/>
              <a:t>Your Name goes here.</a:t>
            </a:r>
          </a:p>
        </p:txBody>
      </p:sp>
    </p:spTree>
    <p:extLst>
      <p:ext uri="{BB962C8B-B14F-4D97-AF65-F5344CB8AC3E}">
        <p14:creationId xmlns:p14="http://schemas.microsoft.com/office/powerpoint/2010/main" val="37281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17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0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34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CA1D70-7757-4377-9B17-6E4A4F62F7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0041" y="1847786"/>
            <a:ext cx="3810000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Special thanks to our sponsors</a:t>
            </a:r>
          </a:p>
        </p:txBody>
      </p:sp>
      <p:pic>
        <p:nvPicPr>
          <p:cNvPr id="4" name="Picture 14" descr="http://www.xylos.com/sites/all/themes/bootstrap/img/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55" y="2370677"/>
            <a:ext cx="2633086" cy="8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64957" y="2027684"/>
            <a:ext cx="1335600" cy="133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6C7344-9933-42EC-901D-1E6E068669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54" y="3223668"/>
            <a:ext cx="3104846" cy="2104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87B6D-8F1E-499B-AEAC-4FA001E52F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3" y="3904946"/>
            <a:ext cx="2574515" cy="741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6208"/>
            <a:ext cx="12192000" cy="475488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981" y="1122193"/>
            <a:ext cx="12192000" cy="47548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4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8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9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368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34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6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6424373"/>
            <a:ext cx="403447" cy="20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17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D579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tedesigner.io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designer.io/" TargetMode="External"/><Relationship Id="rId2" Type="http://schemas.openxmlformats.org/officeDocument/2006/relationships/hyperlink" Target="https://github.com/SharePoint/sp-dev-site-script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microsoft.com/en-us/sharepoint/dev/declarative-customization/site-design-trigger-flow-tutorial" TargetMode="External"/><Relationship Id="rId4" Type="http://schemas.openxmlformats.org/officeDocument/2006/relationships/hyperlink" Target="https://docs.microsoft.com/en-us/sharepoint/dev/declarative-customization/site-design-json-schem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harepoint/dev/spfx/web-parts/get-started/provision-sp-assets-from-package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pnp/pnpj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avikukko/Chrome-SP-Editor" TargetMode="External"/><Relationship Id="rId4" Type="http://schemas.openxmlformats.org/officeDocument/2006/relationships/hyperlink" Target="https://pnp.github.io/pnp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Creating a Provisioning Solution Using Site Designs and </a:t>
            </a:r>
            <a:r>
              <a:rPr lang="en-US" dirty="0" err="1"/>
              <a:t>PnPjs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Kemal </a:t>
            </a:r>
            <a:r>
              <a:rPr lang="en-US" dirty="0" err="1"/>
              <a:t>Sinanagic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4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7485-2BB9-4640-96C6-D98312A6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263439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Demo </a:t>
            </a:r>
            <a:br>
              <a:rPr lang="en-US" sz="7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b="1" dirty="0" err="1">
                <a:solidFill>
                  <a:schemeClr val="bg1">
                    <a:lumMod val="95000"/>
                  </a:schemeClr>
                </a:solidFill>
              </a:rPr>
              <a:t>PnPjs</a:t>
            </a:r>
            <a:endParaRPr lang="nl-BE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&amp; Site Scripts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2569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site script?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information about the structure of a site</a:t>
            </a:r>
          </a:p>
          <a:p>
            <a:r>
              <a:rPr lang="en-US" dirty="0"/>
              <a:t>JSON-formatted template</a:t>
            </a:r>
            <a:r>
              <a:rPr lang="en-US" dirty="0">
                <a:sym typeface="Wingdings" panose="05000000000000000000" pitchFamily="2" charset="2"/>
              </a:rPr>
              <a:t> with actions &amp; </a:t>
            </a:r>
            <a:r>
              <a:rPr lang="en-US" dirty="0" err="1">
                <a:sym typeface="Wingdings" panose="05000000000000000000" pitchFamily="2" charset="2"/>
              </a:rPr>
              <a:t>subactions</a:t>
            </a:r>
            <a:r>
              <a:rPr lang="en-US" dirty="0">
                <a:sym typeface="Wingdings" panose="05000000000000000000" pitchFamily="2" charset="2"/>
              </a:rPr>
              <a:t> (verbs)</a:t>
            </a:r>
          </a:p>
          <a:p>
            <a:pPr lvl="1"/>
            <a:r>
              <a:rPr lang="en-US" dirty="0" err="1"/>
              <a:t>Contenttypes</a:t>
            </a:r>
            <a:r>
              <a:rPr lang="en-US" dirty="0"/>
              <a:t>: </a:t>
            </a:r>
            <a:r>
              <a:rPr lang="en-US" dirty="0" err="1"/>
              <a:t>createContentType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Columns: </a:t>
            </a:r>
            <a:r>
              <a:rPr lang="en-US" dirty="0" err="1"/>
              <a:t>createSiteColumn</a:t>
            </a:r>
            <a:endParaRPr lang="en-US" dirty="0"/>
          </a:p>
          <a:p>
            <a:pPr lvl="1"/>
            <a:r>
              <a:rPr lang="en-US" dirty="0"/>
              <a:t>Navigation: </a:t>
            </a:r>
            <a:r>
              <a:rPr lang="en-US" dirty="0" err="1"/>
              <a:t>addNavLink</a:t>
            </a:r>
            <a:r>
              <a:rPr lang="en-US" dirty="0"/>
              <a:t> &amp; </a:t>
            </a:r>
            <a:r>
              <a:rPr lang="en-US" dirty="0" err="1"/>
              <a:t>removeNavLink</a:t>
            </a:r>
            <a:endParaRPr lang="en-US" dirty="0"/>
          </a:p>
          <a:p>
            <a:pPr lvl="1"/>
            <a:r>
              <a:rPr lang="en-US" dirty="0"/>
              <a:t>Branding: </a:t>
            </a:r>
            <a:r>
              <a:rPr lang="en-US" dirty="0" err="1"/>
              <a:t>themeName</a:t>
            </a:r>
            <a:endParaRPr lang="en-US" dirty="0"/>
          </a:p>
          <a:p>
            <a:pPr lvl="1"/>
            <a:r>
              <a:rPr lang="en-US" dirty="0"/>
              <a:t>Lists: </a:t>
            </a:r>
            <a:r>
              <a:rPr lang="en-US" dirty="0" err="1"/>
              <a:t>createSPList</a:t>
            </a:r>
            <a:endParaRPr lang="en-US" dirty="0"/>
          </a:p>
          <a:p>
            <a:pPr lvl="1"/>
            <a:r>
              <a:rPr lang="en-US" dirty="0"/>
              <a:t>Microsoft Flow trigger </a:t>
            </a:r>
          </a:p>
          <a:p>
            <a:pPr lvl="1"/>
            <a:r>
              <a:rPr lang="en-US" dirty="0"/>
              <a:t>etc..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Site Script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en-US" dirty="0"/>
              <a:t>Two actions</a:t>
            </a:r>
          </a:p>
          <a:p>
            <a:pPr lvl="1"/>
            <a:r>
              <a:rPr lang="en-US" dirty="0" err="1"/>
              <a:t>setRegionalSettings</a:t>
            </a:r>
            <a:endParaRPr lang="en-US" dirty="0"/>
          </a:p>
          <a:p>
            <a:pPr lvl="1"/>
            <a:r>
              <a:rPr lang="en-US" dirty="0" err="1"/>
              <a:t>createSPList</a:t>
            </a:r>
            <a:endParaRPr lang="en-US" dirty="0"/>
          </a:p>
          <a:p>
            <a:r>
              <a:rPr lang="en-US" dirty="0" err="1"/>
              <a:t>Subacties</a:t>
            </a:r>
            <a:endParaRPr lang="en-US" dirty="0"/>
          </a:p>
          <a:p>
            <a:pPr lvl="1"/>
            <a:r>
              <a:rPr lang="en-US" dirty="0" err="1"/>
              <a:t>addSPField</a:t>
            </a:r>
            <a:endParaRPr lang="en-US" dirty="0"/>
          </a:p>
          <a:p>
            <a:r>
              <a:rPr lang="en-US" dirty="0"/>
              <a:t>Sequential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F36A8-5FBA-4544-9B18-877134BD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036" y="409295"/>
            <a:ext cx="3574226" cy="60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 Site Designer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2103437"/>
            <a:ext cx="10515600" cy="1325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You don’t need to type or memorize the JSON. </a:t>
            </a:r>
          </a:p>
          <a:p>
            <a:pPr marL="457200" lvl="1" indent="0">
              <a:buNone/>
            </a:pPr>
            <a:r>
              <a:rPr lang="en-US" dirty="0"/>
              <a:t>There are wonderful tools available!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A8E79F-7B80-4A2B-B1D2-670342D7719F}"/>
              </a:ext>
            </a:extLst>
          </p:cNvPr>
          <p:cNvSpPr/>
          <p:nvPr/>
        </p:nvSpPr>
        <p:spPr>
          <a:xfrm>
            <a:off x="915448" y="3429000"/>
            <a:ext cx="1036110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2516" lvl="1" indent="0">
              <a:buFont typeface="Wingdings" panose="05000000000000000000" pitchFamily="2" charset="2"/>
              <a:buNone/>
            </a:pPr>
            <a:r>
              <a:rPr lang="nl-BE" sz="6000" noProof="1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SharePoint Site Designer Beta</a:t>
            </a:r>
            <a:endParaRPr lang="nl-BE" sz="6000" noProof="1">
              <a:solidFill>
                <a:schemeClr val="accent6">
                  <a:lumMod val="75000"/>
                </a:schemeClr>
              </a:solidFill>
            </a:endParaRPr>
          </a:p>
          <a:p>
            <a:pPr marL="472516" lvl="1" indent="0">
              <a:buNone/>
            </a:pPr>
            <a:r>
              <a:rPr lang="nl-BE" sz="3200" noProof="1">
                <a:solidFill>
                  <a:schemeClr val="accent6">
                    <a:lumMod val="75000"/>
                  </a:schemeClr>
                </a:solidFill>
              </a:rPr>
              <a:t>Mikko Punamäki – sitedesigner.io</a:t>
            </a:r>
          </a:p>
        </p:txBody>
      </p:sp>
    </p:spTree>
    <p:extLst>
      <p:ext uri="{BB962C8B-B14F-4D97-AF65-F5344CB8AC3E}">
        <p14:creationId xmlns:p14="http://schemas.microsoft.com/office/powerpoint/2010/main" val="256317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7485-2BB9-4640-96C6-D98312A6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263439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Demo</a:t>
            </a:r>
            <a:br>
              <a:rPr lang="en-US" sz="7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Creating a Site Script</a:t>
            </a:r>
            <a:endParaRPr lang="nl-BE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8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Site Design?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site scripts</a:t>
            </a:r>
          </a:p>
          <a:p>
            <a:r>
              <a:rPr lang="en-US" dirty="0"/>
              <a:t>Makes our site scripts useable wrapped in a site design</a:t>
            </a:r>
          </a:p>
          <a:p>
            <a:r>
              <a:rPr lang="en-US" dirty="0"/>
              <a:t>Modern way of provisioning templates</a:t>
            </a:r>
          </a:p>
          <a:p>
            <a:r>
              <a:rPr lang="en-US" dirty="0"/>
              <a:t>Supported on SPO for Communication &amp; Team sites</a:t>
            </a:r>
          </a:p>
          <a:p>
            <a:pPr lvl="1"/>
            <a:r>
              <a:rPr lang="en-US" dirty="0"/>
              <a:t>Possibility to set a custom site design as default</a:t>
            </a:r>
          </a:p>
          <a:p>
            <a:r>
              <a:rPr lang="en-US" dirty="0"/>
              <a:t>User interface available</a:t>
            </a:r>
          </a:p>
          <a:p>
            <a:r>
              <a:rPr lang="en-US" dirty="0"/>
              <a:t>Permissions</a:t>
            </a:r>
          </a:p>
        </p:txBody>
      </p:sp>
    </p:spTree>
    <p:extLst>
      <p:ext uri="{BB962C8B-B14F-4D97-AF65-F5344CB8AC3E}">
        <p14:creationId xmlns:p14="http://schemas.microsoft.com/office/powerpoint/2010/main" val="15276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DC9C-2B25-44C6-948D-10A68AF6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Pros, Cons &amp; Considerations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7EF8AC-D763-4EC2-9044-3DC3899A2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56780"/>
              </p:ext>
            </p:extLst>
          </p:nvPr>
        </p:nvGraphicFramePr>
        <p:xfrm>
          <a:off x="828675" y="2216383"/>
          <a:ext cx="5037952" cy="356982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37952">
                  <a:extLst>
                    <a:ext uri="{9D8B030D-6E8A-4147-A177-3AD203B41FA5}">
                      <a16:colId xmlns:a16="http://schemas.microsoft.com/office/drawing/2014/main" val="1341259602"/>
                    </a:ext>
                  </a:extLst>
                </a:gridCol>
              </a:tblGrid>
              <a:tr h="527089">
                <a:tc>
                  <a:txBody>
                    <a:bodyPr/>
                    <a:lstStyle/>
                    <a:p>
                      <a:r>
                        <a:rPr lang="nl-BE" sz="2400" dirty="0"/>
                        <a:t>Pros</a:t>
                      </a:r>
                    </a:p>
                  </a:txBody>
                  <a:tcPr marL="119793" marR="119793" marT="59896" marB="59896"/>
                </a:tc>
                <a:extLst>
                  <a:ext uri="{0D108BD9-81ED-4DB2-BD59-A6C34878D82A}">
                    <a16:rowId xmlns:a16="http://schemas.microsoft.com/office/drawing/2014/main" val="1556093471"/>
                  </a:ext>
                </a:extLst>
              </a:tr>
              <a:tr h="304273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Out of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box (</a:t>
                      </a:r>
                      <a:r>
                        <a:rPr lang="nl-BE" sz="2400" dirty="0" err="1"/>
                        <a:t>supported</a:t>
                      </a:r>
                      <a:r>
                        <a:rPr lang="nl-BE" sz="2400" dirty="0"/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 err="1"/>
                        <a:t>Apply</a:t>
                      </a:r>
                      <a:r>
                        <a:rPr lang="nl-BE" sz="2400" dirty="0"/>
                        <a:t> a Site Design </a:t>
                      </a:r>
                      <a:r>
                        <a:rPr lang="nl-BE" sz="2400" dirty="0" err="1"/>
                        <a:t>from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UI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 err="1"/>
                        <a:t>Use</a:t>
                      </a:r>
                      <a:r>
                        <a:rPr lang="nl-BE" sz="2400" dirty="0"/>
                        <a:t> REST API </a:t>
                      </a:r>
                      <a:r>
                        <a:rPr lang="nl-BE" sz="2400" dirty="0" err="1"/>
                        <a:t>to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apply</a:t>
                      </a:r>
                      <a:r>
                        <a:rPr lang="nl-BE" sz="2400" dirty="0"/>
                        <a:t> a Site Design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Set </a:t>
                      </a:r>
                      <a:r>
                        <a:rPr lang="nl-BE" sz="2400" dirty="0" err="1"/>
                        <a:t>permissions</a:t>
                      </a:r>
                      <a:endParaRPr lang="nl-BE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 err="1"/>
                        <a:t>Regular</a:t>
                      </a:r>
                      <a:r>
                        <a:rPr lang="nl-BE" sz="2400" dirty="0"/>
                        <a:t> updates </a:t>
                      </a:r>
                      <a:r>
                        <a:rPr lang="nl-BE" sz="2400" dirty="0" err="1"/>
                        <a:t>from</a:t>
                      </a:r>
                      <a:r>
                        <a:rPr lang="nl-BE" sz="2400" dirty="0"/>
                        <a:t> Microsoft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Export </a:t>
                      </a:r>
                      <a:r>
                        <a:rPr lang="nl-BE" sz="2400" dirty="0" err="1"/>
                        <a:t>lists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and</a:t>
                      </a:r>
                      <a:r>
                        <a:rPr lang="nl-BE" sz="2400" dirty="0"/>
                        <a:t> sites (</a:t>
                      </a:r>
                      <a:r>
                        <a:rPr lang="nl-BE" sz="2400" dirty="0" err="1"/>
                        <a:t>soon</a:t>
                      </a:r>
                      <a:r>
                        <a:rPr lang="nl-BE" sz="2400" dirty="0"/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l-BE" sz="2400" dirty="0"/>
                    </a:p>
                  </a:txBody>
                  <a:tcPr marL="119793" marR="119793" marT="59896" marB="59896"/>
                </a:tc>
                <a:extLst>
                  <a:ext uri="{0D108BD9-81ED-4DB2-BD59-A6C34878D82A}">
                    <a16:rowId xmlns:a16="http://schemas.microsoft.com/office/drawing/2014/main" val="410945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59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DC9C-2B25-44C6-948D-10A68AF6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Pros, Cons &amp; Considerations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7EF8AC-D763-4EC2-9044-3DC3899A28A3}"/>
              </a:ext>
            </a:extLst>
          </p:cNvPr>
          <p:cNvGraphicFramePr>
            <a:graphicFrameLocks noGrp="1"/>
          </p:cNvGraphicFramePr>
          <p:nvPr/>
        </p:nvGraphicFramePr>
        <p:xfrm>
          <a:off x="828675" y="2216383"/>
          <a:ext cx="10525126" cy="357296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37952">
                  <a:extLst>
                    <a:ext uri="{9D8B030D-6E8A-4147-A177-3AD203B41FA5}">
                      <a16:colId xmlns:a16="http://schemas.microsoft.com/office/drawing/2014/main" val="1341259602"/>
                    </a:ext>
                  </a:extLst>
                </a:gridCol>
                <a:gridCol w="5487174">
                  <a:extLst>
                    <a:ext uri="{9D8B030D-6E8A-4147-A177-3AD203B41FA5}">
                      <a16:colId xmlns:a16="http://schemas.microsoft.com/office/drawing/2014/main" val="689966139"/>
                    </a:ext>
                  </a:extLst>
                </a:gridCol>
              </a:tblGrid>
              <a:tr h="527089">
                <a:tc>
                  <a:txBody>
                    <a:bodyPr/>
                    <a:lstStyle/>
                    <a:p>
                      <a:r>
                        <a:rPr lang="nl-BE" sz="2400" dirty="0"/>
                        <a:t>Pros</a:t>
                      </a:r>
                    </a:p>
                  </a:txBody>
                  <a:tcPr marL="119793" marR="119793" marT="59896" marB="59896"/>
                </a:tc>
                <a:tc>
                  <a:txBody>
                    <a:bodyPr/>
                    <a:lstStyle/>
                    <a:p>
                      <a:r>
                        <a:rPr lang="nl-BE" sz="2400" dirty="0" err="1"/>
                        <a:t>Cons</a:t>
                      </a:r>
                      <a:r>
                        <a:rPr lang="nl-BE" sz="2400" dirty="0"/>
                        <a:t> &amp; </a:t>
                      </a:r>
                      <a:r>
                        <a:rPr lang="nl-BE" sz="2400" dirty="0" err="1"/>
                        <a:t>Coniderations</a:t>
                      </a:r>
                      <a:endParaRPr lang="nl-BE" sz="2400" dirty="0"/>
                    </a:p>
                  </a:txBody>
                  <a:tcPr marL="119793" marR="119793" marT="59896" marB="59896"/>
                </a:tc>
                <a:extLst>
                  <a:ext uri="{0D108BD9-81ED-4DB2-BD59-A6C34878D82A}">
                    <a16:rowId xmlns:a16="http://schemas.microsoft.com/office/drawing/2014/main" val="1556093471"/>
                  </a:ext>
                </a:extLst>
              </a:tr>
              <a:tr h="304273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Out of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box (</a:t>
                      </a:r>
                      <a:r>
                        <a:rPr lang="nl-BE" sz="2400" dirty="0" err="1"/>
                        <a:t>supported</a:t>
                      </a:r>
                      <a:r>
                        <a:rPr lang="nl-BE" sz="2400" dirty="0"/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 err="1"/>
                        <a:t>Apply</a:t>
                      </a:r>
                      <a:r>
                        <a:rPr lang="nl-BE" sz="2400" dirty="0"/>
                        <a:t> a Site Design </a:t>
                      </a:r>
                      <a:r>
                        <a:rPr lang="nl-BE" sz="2400" dirty="0" err="1"/>
                        <a:t>from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UI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 err="1"/>
                        <a:t>Use</a:t>
                      </a:r>
                      <a:r>
                        <a:rPr lang="nl-BE" sz="2400" dirty="0"/>
                        <a:t> REST API </a:t>
                      </a:r>
                      <a:r>
                        <a:rPr lang="nl-BE" sz="2400" dirty="0" err="1"/>
                        <a:t>to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apply</a:t>
                      </a:r>
                      <a:r>
                        <a:rPr lang="nl-BE" sz="2400" dirty="0"/>
                        <a:t> a Site Design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Set </a:t>
                      </a:r>
                      <a:r>
                        <a:rPr lang="nl-BE" sz="2400" dirty="0" err="1"/>
                        <a:t>permissions</a:t>
                      </a:r>
                      <a:endParaRPr lang="nl-BE" sz="24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 err="1"/>
                        <a:t>Regular</a:t>
                      </a:r>
                      <a:r>
                        <a:rPr lang="nl-BE" sz="2400" dirty="0"/>
                        <a:t> updates </a:t>
                      </a:r>
                      <a:r>
                        <a:rPr lang="nl-BE" sz="2400" dirty="0" err="1"/>
                        <a:t>from</a:t>
                      </a:r>
                      <a:r>
                        <a:rPr lang="nl-BE" sz="2400" dirty="0"/>
                        <a:t> Microsoft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Export </a:t>
                      </a:r>
                      <a:r>
                        <a:rPr lang="nl-BE" sz="2400" dirty="0" err="1"/>
                        <a:t>lists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and</a:t>
                      </a:r>
                      <a:r>
                        <a:rPr lang="nl-BE" sz="2400" dirty="0"/>
                        <a:t> sites (</a:t>
                      </a:r>
                      <a:r>
                        <a:rPr lang="nl-BE" sz="2400" dirty="0" err="1"/>
                        <a:t>soon</a:t>
                      </a:r>
                      <a:r>
                        <a:rPr lang="nl-BE" sz="2400" dirty="0"/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l-BE" sz="2400" dirty="0"/>
                    </a:p>
                  </a:txBody>
                  <a:tcPr marL="119793" marR="119793" marT="59896" marB="59896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No content </a:t>
                      </a:r>
                      <a:r>
                        <a:rPr lang="nl-BE" sz="2400" dirty="0" err="1"/>
                        <a:t>provisioning</a:t>
                      </a:r>
                      <a:r>
                        <a:rPr lang="nl-BE" sz="2400" dirty="0"/>
                        <a:t> (</a:t>
                      </a:r>
                      <a:r>
                        <a:rPr lang="nl-BE" sz="2400" dirty="0" err="1"/>
                        <a:t>webparts</a:t>
                      </a:r>
                      <a:r>
                        <a:rPr lang="nl-BE" sz="2400" dirty="0"/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No built-in UI </a:t>
                      </a:r>
                      <a:r>
                        <a:rPr lang="nl-BE" sz="2400" dirty="0" err="1"/>
                        <a:t>for</a:t>
                      </a:r>
                      <a:r>
                        <a:rPr lang="nl-BE" sz="2400" dirty="0"/>
                        <a:t> management of site scripts/designs (</a:t>
                      </a:r>
                      <a:r>
                        <a:rPr lang="nl-BE" sz="2400" dirty="0" err="1"/>
                        <a:t>API’s</a:t>
                      </a:r>
                      <a:r>
                        <a:rPr lang="nl-BE" sz="2400" dirty="0"/>
                        <a:t>, CLI/CSOM/</a:t>
                      </a:r>
                      <a:r>
                        <a:rPr lang="nl-BE" sz="2400" dirty="0" err="1"/>
                        <a:t>PnP</a:t>
                      </a:r>
                      <a:r>
                        <a:rPr lang="nl-BE" sz="2400" dirty="0"/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Limited </a:t>
                      </a:r>
                      <a:r>
                        <a:rPr lang="nl-BE" sz="2400" dirty="0" err="1"/>
                        <a:t>functionality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compared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to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PnPCore</a:t>
                      </a:r>
                      <a:r>
                        <a:rPr lang="nl-BE" sz="2400" dirty="0"/>
                        <a:t>/CSOM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 err="1"/>
                        <a:t>Maturity</a:t>
                      </a:r>
                      <a:r>
                        <a:rPr lang="nl-BE" sz="2400" dirty="0"/>
                        <a:t> (~2 </a:t>
                      </a:r>
                      <a:r>
                        <a:rPr lang="nl-BE" sz="2400" dirty="0" err="1"/>
                        <a:t>years</a:t>
                      </a:r>
                      <a:r>
                        <a:rPr lang="nl-BE" sz="2400" dirty="0"/>
                        <a:t>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sz="2400" dirty="0"/>
                        <a:t>Updating a site script </a:t>
                      </a:r>
                      <a:r>
                        <a:rPr lang="nl-BE" sz="2400" dirty="0" err="1"/>
                        <a:t>will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not</a:t>
                      </a:r>
                      <a:r>
                        <a:rPr lang="nl-BE" sz="2400" dirty="0"/>
                        <a:t> update </a:t>
                      </a:r>
                      <a:r>
                        <a:rPr lang="nl-BE" sz="2400" dirty="0" err="1"/>
                        <a:t>existing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provisioned</a:t>
                      </a:r>
                      <a:r>
                        <a:rPr lang="nl-BE" sz="2400" dirty="0"/>
                        <a:t> sites</a:t>
                      </a:r>
                    </a:p>
                  </a:txBody>
                  <a:tcPr marL="119793" marR="119793" marT="59896" marB="59896"/>
                </a:tc>
                <a:extLst>
                  <a:ext uri="{0D108BD9-81ED-4DB2-BD59-A6C34878D82A}">
                    <a16:rowId xmlns:a16="http://schemas.microsoft.com/office/drawing/2014/main" val="410945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5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DC9C-2B25-44C6-948D-10A68AF6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Site Designs </a:t>
            </a:r>
            <a:r>
              <a:rPr lang="nl-BE" dirty="0" err="1"/>
              <a:t>Limits</a:t>
            </a:r>
            <a:endParaRPr lang="nl-B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68AA1C-D7D8-4681-9274-9C02FCFA6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043757"/>
              </p:ext>
            </p:extLst>
          </p:nvPr>
        </p:nvGraphicFramePr>
        <p:xfrm>
          <a:off x="838200" y="3161372"/>
          <a:ext cx="10801200" cy="2494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00">
                  <a:extLst>
                    <a:ext uri="{9D8B030D-6E8A-4147-A177-3AD203B41FA5}">
                      <a16:colId xmlns:a16="http://schemas.microsoft.com/office/drawing/2014/main" val="1341259602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689966139"/>
                    </a:ext>
                  </a:extLst>
                </a:gridCol>
              </a:tblGrid>
              <a:tr h="501361">
                <a:tc>
                  <a:txBody>
                    <a:bodyPr/>
                    <a:lstStyle/>
                    <a:p>
                      <a:r>
                        <a:rPr lang="nl-BE" i="1" dirty="0" err="1"/>
                        <a:t>Normal</a:t>
                      </a:r>
                      <a:r>
                        <a:rPr lang="nl-BE" dirty="0"/>
                        <a:t> Site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i="1" dirty="0"/>
                        <a:t>Large</a:t>
                      </a:r>
                      <a:r>
                        <a:rPr lang="nl-BE" dirty="0"/>
                        <a:t> Site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093471"/>
                  </a:ext>
                </a:extLst>
              </a:tr>
              <a:tr h="199303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dirty="0"/>
                        <a:t>30 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dirty="0"/>
                        <a:t>20k </a:t>
                      </a:r>
                      <a:r>
                        <a:rPr lang="nl-BE" dirty="0" err="1"/>
                        <a:t>characters</a:t>
                      </a:r>
                      <a:endParaRPr lang="nl-BE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dirty="0"/>
                        <a:t>API </a:t>
                      </a:r>
                      <a:r>
                        <a:rPr lang="nl-BE" dirty="0" err="1"/>
                        <a:t>Endpoint</a:t>
                      </a:r>
                      <a:r>
                        <a:rPr lang="nl-BE" dirty="0"/>
                        <a:t>: </a:t>
                      </a:r>
                      <a:r>
                        <a:rPr lang="nl-BE" b="1" dirty="0" err="1"/>
                        <a:t>ApplySiteDesign</a:t>
                      </a:r>
                      <a:r>
                        <a:rPr lang="nl-BE" b="1" dirty="0"/>
                        <a:t> (sync)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dirty="0"/>
                        <a:t>300 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dirty="0"/>
                        <a:t>100k </a:t>
                      </a:r>
                      <a:r>
                        <a:rPr lang="nl-BE" dirty="0" err="1"/>
                        <a:t>characters</a:t>
                      </a:r>
                      <a:endParaRPr lang="nl-BE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nl-BE" dirty="0"/>
                        <a:t>API </a:t>
                      </a:r>
                      <a:r>
                        <a:rPr lang="nl-BE" dirty="0" err="1"/>
                        <a:t>Endpoint</a:t>
                      </a:r>
                      <a:r>
                        <a:rPr lang="nl-BE" dirty="0"/>
                        <a:t>: </a:t>
                      </a:r>
                      <a:r>
                        <a:rPr lang="nl-BE" b="1" dirty="0" err="1"/>
                        <a:t>AddSiteDesignTask</a:t>
                      </a:r>
                      <a:r>
                        <a:rPr lang="nl-BE" b="1" dirty="0"/>
                        <a:t> (</a:t>
                      </a:r>
                      <a:r>
                        <a:rPr lang="nl-BE" b="1" dirty="0" err="1"/>
                        <a:t>async</a:t>
                      </a:r>
                      <a:r>
                        <a:rPr lang="nl-BE" b="1" dirty="0"/>
                        <a:t>, </a:t>
                      </a:r>
                      <a:r>
                        <a:rPr lang="nl-BE" b="1" dirty="0" err="1"/>
                        <a:t>queued</a:t>
                      </a:r>
                      <a:r>
                        <a:rPr lang="nl-BE" b="1" dirty="0"/>
                        <a:t>)</a:t>
                      </a:r>
                      <a:r>
                        <a:rPr lang="nl-BE" dirty="0"/>
                        <a:t> </a:t>
                      </a:r>
                      <a:r>
                        <a:rPr lang="nl-B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nl-BE" dirty="0" err="1">
                          <a:sym typeface="Wingdings" panose="05000000000000000000" pitchFamily="2" charset="2"/>
                        </a:rPr>
                        <a:t>also</a:t>
                      </a:r>
                      <a:r>
                        <a:rPr lang="nl-B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nl-BE" dirty="0" err="1">
                          <a:sym typeface="Wingdings" panose="05000000000000000000" pitchFamily="2" charset="2"/>
                        </a:rPr>
                        <a:t>works</a:t>
                      </a:r>
                      <a:r>
                        <a:rPr lang="nl-B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nl-BE" dirty="0" err="1">
                          <a:sym typeface="Wingdings" panose="05000000000000000000" pitchFamily="2" charset="2"/>
                        </a:rPr>
                        <a:t>with</a:t>
                      </a:r>
                      <a:r>
                        <a:rPr lang="nl-BE" dirty="0">
                          <a:sym typeface="Wingdings" panose="05000000000000000000" pitchFamily="2" charset="2"/>
                        </a:rPr>
                        <a:t> smaller site designs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45732"/>
                  </a:ext>
                </a:extLst>
              </a:tr>
            </a:tbl>
          </a:graphicData>
        </a:graphic>
      </p:graphicFrame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D34FFC2-444C-47C9-ACC0-68C83939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474"/>
            <a:ext cx="10515600" cy="1984917"/>
          </a:xfrm>
        </p:spPr>
        <p:txBody>
          <a:bodyPr>
            <a:normAutofit/>
          </a:bodyPr>
          <a:lstStyle/>
          <a:p>
            <a:r>
              <a:rPr lang="en-US" dirty="0"/>
              <a:t>Tenant</a:t>
            </a:r>
          </a:p>
          <a:p>
            <a:pPr lvl="1"/>
            <a:r>
              <a:rPr lang="en-US" dirty="0"/>
              <a:t>100 site designs </a:t>
            </a:r>
          </a:p>
          <a:p>
            <a:pPr lvl="1"/>
            <a:r>
              <a:rPr lang="en-US" dirty="0"/>
              <a:t>100 site scripts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Special thanks to our sponsors</a:t>
            </a:r>
          </a:p>
        </p:txBody>
      </p:sp>
    </p:spTree>
    <p:extLst>
      <p:ext uri="{BB962C8B-B14F-4D97-AF65-F5344CB8AC3E}">
        <p14:creationId xmlns:p14="http://schemas.microsoft.com/office/powerpoint/2010/main" val="189703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Provisioning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 a flow action from a Site Design to take advantage of the following:</a:t>
            </a:r>
          </a:p>
          <a:p>
            <a:pPr lvl="1"/>
            <a:r>
              <a:rPr lang="en-US" dirty="0"/>
              <a:t>CSOM</a:t>
            </a:r>
          </a:p>
          <a:p>
            <a:pPr lvl="1"/>
            <a:r>
              <a:rPr lang="en-US" dirty="0"/>
              <a:t>REST API (</a:t>
            </a:r>
            <a:r>
              <a:rPr lang="en-US" dirty="0" err="1"/>
              <a:t>PnPjs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PnPCore</a:t>
            </a:r>
            <a:r>
              <a:rPr lang="en-US" dirty="0"/>
              <a:t> via C# or PowerShell</a:t>
            </a:r>
          </a:p>
          <a:p>
            <a:pPr lvl="1"/>
            <a:r>
              <a:rPr lang="en-US" dirty="0"/>
              <a:t>CLI</a:t>
            </a:r>
          </a:p>
          <a:p>
            <a:pPr lvl="1"/>
            <a:r>
              <a:rPr lang="en-US" dirty="0" err="1"/>
              <a:t>SPFx</a:t>
            </a:r>
            <a:r>
              <a:rPr lang="en-US" dirty="0"/>
              <a:t> (Feature Framework)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tools: ShareGate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58A4-CE36-4B7A-A826-61D4C775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Handy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BFCC-E5D2-47B9-9BB5-66519FEC2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Samples (JSON)</a:t>
            </a:r>
          </a:p>
          <a:p>
            <a:pPr lvl="1"/>
            <a:r>
              <a:rPr lang="nl-BE" dirty="0">
                <a:hlinkClick r:id="rId2"/>
              </a:rPr>
              <a:t>https://github.com/SharePoint/sp-dev-site-scripts</a:t>
            </a:r>
            <a:endParaRPr lang="nl-BE" dirty="0"/>
          </a:p>
          <a:p>
            <a:r>
              <a:rPr lang="nl-BE" dirty="0"/>
              <a:t>SharePoint Site Designer Tool</a:t>
            </a:r>
          </a:p>
          <a:p>
            <a:pPr lvl="1"/>
            <a:r>
              <a:rPr lang="nl-BE" dirty="0">
                <a:hlinkClick r:id="rId3"/>
              </a:rPr>
              <a:t>https://www.sitedesigner.io</a:t>
            </a:r>
            <a:endParaRPr lang="nl-BE" dirty="0"/>
          </a:p>
          <a:p>
            <a:r>
              <a:rPr lang="nl-BE" dirty="0"/>
              <a:t>Site Script JSON Schema Reference</a:t>
            </a:r>
          </a:p>
          <a:p>
            <a:pPr lvl="1"/>
            <a:r>
              <a:rPr lang="nl-BE" dirty="0">
                <a:hlinkClick r:id="rId4"/>
              </a:rPr>
              <a:t>https://docs.microsoft.com/en-us/sharepoint/dev/declarative-customization/site-design-json-schema</a:t>
            </a:r>
            <a:endParaRPr lang="nl-BE" dirty="0"/>
          </a:p>
          <a:p>
            <a:r>
              <a:rPr lang="nl-BE" dirty="0" err="1"/>
              <a:t>Calling</a:t>
            </a:r>
            <a:r>
              <a:rPr lang="nl-BE" dirty="0"/>
              <a:t> Microsoft Flow </a:t>
            </a:r>
            <a:r>
              <a:rPr lang="nl-BE" dirty="0" err="1"/>
              <a:t>from</a:t>
            </a:r>
            <a:r>
              <a:rPr lang="nl-BE" dirty="0"/>
              <a:t> a site script</a:t>
            </a:r>
          </a:p>
          <a:p>
            <a:pPr lvl="1"/>
            <a:r>
              <a:rPr lang="nl-BE" dirty="0">
                <a:hlinkClick r:id="rId5"/>
              </a:rPr>
              <a:t>https://docs.microsoft.com/en-us/sharepoint/dev/declarative-customization/site-design-trigger-flow-tutorial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352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7485-2BB9-4640-96C6-D98312A6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263439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Demo </a:t>
            </a:r>
            <a:br>
              <a:rPr lang="en-US" sz="7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Site Designs &amp; </a:t>
            </a:r>
            <a:r>
              <a:rPr lang="en-US" sz="7200" b="1" dirty="0" err="1">
                <a:solidFill>
                  <a:schemeClr val="bg1">
                    <a:lumMod val="95000"/>
                  </a:schemeClr>
                </a:solidFill>
              </a:rPr>
              <a:t>PnPjs</a:t>
            </a:r>
            <a:endParaRPr lang="nl-BE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&amp; </a:t>
            </a:r>
            <a:r>
              <a:rPr lang="en-US" dirty="0" err="1"/>
              <a:t>PnPjs</a:t>
            </a:r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a provisioning solution</a:t>
            </a:r>
          </a:p>
        </p:txBody>
      </p:sp>
    </p:spTree>
    <p:extLst>
      <p:ext uri="{BB962C8B-B14F-4D97-AF65-F5344CB8AC3E}">
        <p14:creationId xmlns:p14="http://schemas.microsoft.com/office/powerpoint/2010/main" val="1666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0DE6-992D-4862-9E7C-B4286460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61E1-2668-421A-8FD3-CCA9BF3C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Site design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provision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site </a:t>
            </a:r>
            <a:r>
              <a:rPr lang="nl-BE" dirty="0" err="1"/>
              <a:t>structure</a:t>
            </a:r>
            <a:endParaRPr lang="nl-BE" dirty="0"/>
          </a:p>
          <a:p>
            <a:pPr lvl="1"/>
            <a:r>
              <a:rPr lang="nl-BE" dirty="0" err="1"/>
              <a:t>Contains</a:t>
            </a:r>
            <a:r>
              <a:rPr lang="nl-BE" dirty="0"/>
              <a:t> actions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provision</a:t>
            </a:r>
            <a:r>
              <a:rPr lang="nl-BE" dirty="0"/>
              <a:t> assets</a:t>
            </a:r>
          </a:p>
          <a:p>
            <a:pPr lvl="1"/>
            <a:r>
              <a:rPr lang="nl-BE" dirty="0" err="1"/>
              <a:t>Install</a:t>
            </a:r>
            <a:r>
              <a:rPr lang="nl-BE" dirty="0"/>
              <a:t> a </a:t>
            </a:r>
            <a:r>
              <a:rPr lang="nl-BE" dirty="0" err="1"/>
              <a:t>custom</a:t>
            </a:r>
            <a:r>
              <a:rPr lang="nl-BE" dirty="0"/>
              <a:t> “</a:t>
            </a:r>
            <a:r>
              <a:rPr lang="nl-BE" dirty="0" err="1"/>
              <a:t>Hello</a:t>
            </a:r>
            <a:r>
              <a:rPr lang="nl-BE" dirty="0"/>
              <a:t> </a:t>
            </a:r>
            <a:r>
              <a:rPr lang="nl-BE" dirty="0" err="1"/>
              <a:t>Biwug</a:t>
            </a:r>
            <a:r>
              <a:rPr lang="nl-BE" dirty="0"/>
              <a:t> 2019” </a:t>
            </a:r>
            <a:r>
              <a:rPr lang="nl-BE" dirty="0" err="1"/>
              <a:t>SPFx</a:t>
            </a:r>
            <a:r>
              <a:rPr lang="nl-BE" dirty="0"/>
              <a:t> solution</a:t>
            </a:r>
          </a:p>
          <a:p>
            <a:pPr lvl="2"/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>
                <a:hlinkClick r:id="rId2"/>
              </a:rPr>
              <a:t>Feature Framework </a:t>
            </a:r>
            <a:r>
              <a:rPr lang="nl-BE" dirty="0"/>
              <a:t>asset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provision</a:t>
            </a:r>
            <a:r>
              <a:rPr lang="nl-BE" dirty="0"/>
              <a:t> a </a:t>
            </a:r>
            <a:r>
              <a:rPr lang="nl-BE" dirty="0" err="1"/>
              <a:t>custom</a:t>
            </a:r>
            <a:r>
              <a:rPr lang="nl-BE" dirty="0"/>
              <a:t> list</a:t>
            </a:r>
          </a:p>
          <a:p>
            <a:pPr lvl="1"/>
            <a:r>
              <a:rPr lang="nl-BE" dirty="0" err="1"/>
              <a:t>Contains</a:t>
            </a:r>
            <a:r>
              <a:rPr lang="nl-BE" dirty="0"/>
              <a:t> a </a:t>
            </a:r>
            <a:r>
              <a:rPr lang="nl-BE" dirty="0" err="1"/>
              <a:t>FlowTrigger</a:t>
            </a:r>
            <a:r>
              <a:rPr lang="nl-BE" dirty="0"/>
              <a:t> action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run </a:t>
            </a:r>
            <a:r>
              <a:rPr lang="nl-BE" dirty="0" err="1"/>
              <a:t>an</a:t>
            </a:r>
            <a:r>
              <a:rPr lang="nl-BE" dirty="0"/>
              <a:t> Azure </a:t>
            </a:r>
            <a:r>
              <a:rPr lang="nl-BE" dirty="0" err="1"/>
              <a:t>Function</a:t>
            </a:r>
            <a:endParaRPr lang="nl-BE" dirty="0"/>
          </a:p>
          <a:p>
            <a:r>
              <a:rPr lang="nl-BE" dirty="0"/>
              <a:t>Azure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PnPjs</a:t>
            </a:r>
            <a:r>
              <a:rPr lang="nl-BE" dirty="0"/>
              <a:t> code</a:t>
            </a:r>
          </a:p>
          <a:p>
            <a:pPr lvl="1"/>
            <a:r>
              <a:rPr lang="nl-BE" dirty="0"/>
              <a:t>Will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“</a:t>
            </a:r>
            <a:r>
              <a:rPr lang="nl-BE" dirty="0" err="1"/>
              <a:t>Hello</a:t>
            </a:r>
            <a:r>
              <a:rPr lang="nl-BE" dirty="0"/>
              <a:t> </a:t>
            </a:r>
            <a:r>
              <a:rPr lang="nl-BE" dirty="0" err="1"/>
              <a:t>Biwug</a:t>
            </a:r>
            <a:r>
              <a:rPr lang="nl-BE" dirty="0"/>
              <a:t> 2019” </a:t>
            </a:r>
            <a:r>
              <a:rPr lang="nl-BE" dirty="0" err="1"/>
              <a:t>webpart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homepage</a:t>
            </a:r>
          </a:p>
          <a:p>
            <a:pPr lvl="1"/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content in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lists</a:t>
            </a:r>
            <a:endParaRPr lang="nl-BE" dirty="0"/>
          </a:p>
          <a:p>
            <a:pPr lvl="1"/>
            <a:r>
              <a:rPr lang="nl-BE" dirty="0" err="1"/>
              <a:t>Etc</a:t>
            </a:r>
            <a:r>
              <a:rPr lang="nl-BE" dirty="0"/>
              <a:t> .. </a:t>
            </a:r>
          </a:p>
          <a:p>
            <a:pPr lvl="1"/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8529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7485-2BB9-4640-96C6-D98312A6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41" y="263439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Demo </a:t>
            </a:r>
            <a:br>
              <a:rPr lang="en-US" sz="7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Provisioning Solution</a:t>
            </a:r>
            <a:endParaRPr lang="nl-BE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6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73137" y="2358482"/>
            <a:ext cx="10245725" cy="1378644"/>
          </a:xfrm>
        </p:spPr>
        <p:txBody>
          <a:bodyPr/>
          <a:lstStyle/>
          <a:p>
            <a:r>
              <a:rPr lang="de-DE" sz="8800" dirty="0" err="1"/>
              <a:t>Thank</a:t>
            </a:r>
            <a:r>
              <a:rPr lang="de-DE" sz="8800" dirty="0"/>
              <a:t> </a:t>
            </a:r>
            <a:r>
              <a:rPr lang="de-DE" sz="8800" dirty="0" err="1"/>
              <a:t>you</a:t>
            </a:r>
            <a:r>
              <a:rPr lang="de-DE" sz="8800" dirty="0"/>
              <a:t> </a:t>
            </a:r>
            <a:r>
              <a:rPr lang="de-DE" sz="8800" dirty="0" err="1"/>
              <a:t>for</a:t>
            </a:r>
            <a:r>
              <a:rPr lang="de-DE" sz="8800" dirty="0"/>
              <a:t> </a:t>
            </a:r>
            <a:r>
              <a:rPr lang="de-DE" sz="8800" dirty="0" err="1"/>
              <a:t>listening</a:t>
            </a:r>
            <a:r>
              <a:rPr lang="de-DE" sz="8800" dirty="0"/>
              <a:t>!</a:t>
            </a:r>
            <a:endParaRPr lang="en-US" sz="8800" dirty="0"/>
          </a:p>
          <a:p>
            <a:pPr algn="ctr"/>
            <a:r>
              <a:rPr lang="en-US" sz="5400" dirty="0"/>
              <a:t>Questions?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5771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Kemal Sinanagic | Belgium</a:t>
            </a:r>
          </a:p>
          <a:p>
            <a:pPr marL="0" indent="0">
              <a:buNone/>
            </a:pPr>
            <a:r>
              <a:rPr lang="en-US" dirty="0"/>
              <a:t>Office 365 / SharePoint Developer | 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kemicza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A626E0-3516-47FC-9C6F-12C952B7C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56" y="2314574"/>
            <a:ext cx="2219326" cy="48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3EEC2-E641-4127-A835-402AC2F6D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66" y="2802153"/>
            <a:ext cx="533399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4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| Session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PnPjs</a:t>
            </a:r>
            <a:endParaRPr lang="en-US" dirty="0"/>
          </a:p>
          <a:p>
            <a:r>
              <a:rPr lang="en-US" dirty="0"/>
              <a:t>Site Scripts &amp; Site Designs</a:t>
            </a:r>
          </a:p>
          <a:p>
            <a:r>
              <a:rPr lang="en-US" dirty="0"/>
              <a:t>Combining Site Designs &amp; </a:t>
            </a:r>
            <a:r>
              <a:rPr lang="en-US" dirty="0" err="1"/>
              <a:t>PnPjs</a:t>
            </a:r>
            <a:r>
              <a:rPr lang="en-US" dirty="0"/>
              <a:t> to build a provisioning solution</a:t>
            </a:r>
          </a:p>
          <a:p>
            <a:r>
              <a:rPr lang="en-US" dirty="0"/>
              <a:t>Demo’s during the session</a:t>
            </a:r>
          </a:p>
        </p:txBody>
      </p:sp>
    </p:spTree>
    <p:extLst>
      <p:ext uri="{BB962C8B-B14F-4D97-AF65-F5344CB8AC3E}">
        <p14:creationId xmlns:p14="http://schemas.microsoft.com/office/powerpoint/2010/main" val="35943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PnPjs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Fluent API library</a:t>
            </a:r>
          </a:p>
        </p:txBody>
      </p:sp>
    </p:spTree>
    <p:extLst>
      <p:ext uri="{BB962C8B-B14F-4D97-AF65-F5344CB8AC3E}">
        <p14:creationId xmlns:p14="http://schemas.microsoft.com/office/powerpoint/2010/main" val="33329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PnPjs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26839"/>
          </a:xfrm>
        </p:spPr>
        <p:txBody>
          <a:bodyPr>
            <a:normAutofit/>
          </a:bodyPr>
          <a:lstStyle/>
          <a:p>
            <a:r>
              <a:rPr lang="en-US" dirty="0"/>
              <a:t>A collection of fluent libraries for consuming SharePoint, Graph &amp; O365 REST API’s</a:t>
            </a:r>
          </a:p>
          <a:p>
            <a:r>
              <a:rPr lang="en-US" dirty="0"/>
              <a:t>Community Driven &amp; Open Source </a:t>
            </a:r>
            <a:r>
              <a:rPr lang="en-US" sz="2400" dirty="0"/>
              <a:t>(Patrick Rodgers - Microsoft)</a:t>
            </a:r>
            <a:endParaRPr lang="en-US" dirty="0"/>
          </a:p>
          <a:p>
            <a:r>
              <a:rPr lang="en-US" dirty="0"/>
              <a:t>Front- &amp; Back-end (Nodejs apps/</a:t>
            </a:r>
            <a:r>
              <a:rPr lang="en-US" dirty="0" err="1"/>
              <a:t>batchjobs</a:t>
            </a:r>
            <a:r>
              <a:rPr lang="en-US" dirty="0"/>
              <a:t>/scripts/electron)</a:t>
            </a:r>
          </a:p>
          <a:p>
            <a:r>
              <a:rPr lang="en-US" dirty="0"/>
              <a:t>On-premise support</a:t>
            </a:r>
          </a:p>
          <a:p>
            <a:pPr lvl="1"/>
            <a:r>
              <a:rPr lang="en-US" dirty="0"/>
              <a:t>Batching not supported on-premise (2013)</a:t>
            </a:r>
          </a:p>
          <a:p>
            <a:pPr lvl="1"/>
            <a:r>
              <a:rPr lang="en-US" dirty="0"/>
              <a:t>newer API endpoints not supported</a:t>
            </a:r>
          </a:p>
          <a:p>
            <a:r>
              <a:rPr lang="en-US" dirty="0"/>
              <a:t>Version 2.0 currently in development</a:t>
            </a:r>
          </a:p>
          <a:p>
            <a:pPr lvl="1"/>
            <a:r>
              <a:rPr lang="en-US" dirty="0"/>
              <a:t>Stability improvements, smaller bundle size</a:t>
            </a:r>
          </a:p>
        </p:txBody>
      </p:sp>
    </p:spTree>
    <p:extLst>
      <p:ext uri="{BB962C8B-B14F-4D97-AF65-F5344CB8AC3E}">
        <p14:creationId xmlns:p14="http://schemas.microsoft.com/office/powerpoint/2010/main" val="12679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0DE6-992D-4862-9E7C-B4286460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does </a:t>
            </a:r>
            <a:r>
              <a:rPr lang="nl-BE" dirty="0" err="1"/>
              <a:t>PnPjs</a:t>
            </a:r>
            <a:r>
              <a:rPr lang="nl-BE" dirty="0"/>
              <a:t> </a:t>
            </a:r>
            <a:r>
              <a:rPr lang="nl-BE" dirty="0" err="1"/>
              <a:t>provide</a:t>
            </a:r>
            <a:r>
              <a:rPr lang="nl-B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61E1-2668-421A-8FD3-CCA9BF3C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limited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SharePoint REST API</a:t>
            </a:r>
          </a:p>
          <a:p>
            <a:pPr lvl="1"/>
            <a:r>
              <a:rPr lang="nl-BE" dirty="0" err="1"/>
              <a:t>Graph</a:t>
            </a:r>
            <a:r>
              <a:rPr lang="nl-BE"/>
              <a:t> REST API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OndeDrive</a:t>
            </a:r>
            <a:r>
              <a:rPr lang="nl-BE" dirty="0">
                <a:sym typeface="Wingdings" panose="05000000000000000000" pitchFamily="2" charset="2"/>
              </a:rPr>
              <a:t>, Teams, Planner, </a:t>
            </a:r>
            <a:r>
              <a:rPr lang="nl-BE" dirty="0" err="1">
                <a:sym typeface="Wingdings" panose="05000000000000000000" pitchFamily="2" charset="2"/>
              </a:rPr>
              <a:t>Contacts</a:t>
            </a:r>
            <a:r>
              <a:rPr lang="nl-BE" dirty="0">
                <a:sym typeface="Wingdings" panose="05000000000000000000" pitchFamily="2" charset="2"/>
              </a:rPr>
              <a:t>, </a:t>
            </a:r>
            <a:r>
              <a:rPr lang="nl-BE" dirty="0" err="1">
                <a:sym typeface="Wingdings" panose="05000000000000000000" pitchFamily="2" charset="2"/>
              </a:rPr>
              <a:t>etc</a:t>
            </a:r>
            <a:r>
              <a:rPr lang="nl-BE" dirty="0">
                <a:sym typeface="Wingdings" panose="05000000000000000000" pitchFamily="2" charset="2"/>
              </a:rPr>
              <a:t>…</a:t>
            </a:r>
          </a:p>
          <a:p>
            <a:r>
              <a:rPr lang="nl-BE" dirty="0">
                <a:sym typeface="Wingdings" panose="05000000000000000000" pitchFamily="2" charset="2"/>
              </a:rPr>
              <a:t>Logging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Built-in logging </a:t>
            </a:r>
            <a:r>
              <a:rPr lang="nl-BE" dirty="0" err="1">
                <a:sym typeface="Wingdings" panose="05000000000000000000" pitchFamily="2" charset="2"/>
              </a:rPr>
              <a:t>listener</a:t>
            </a:r>
            <a:r>
              <a:rPr lang="nl-BE" dirty="0">
                <a:sym typeface="Wingdings" panose="05000000000000000000" pitchFamily="2" charset="2"/>
              </a:rPr>
              <a:t>  </a:t>
            </a:r>
            <a:r>
              <a:rPr lang="nl-BE" dirty="0" err="1">
                <a:sym typeface="Wingdings" panose="05000000000000000000" pitchFamily="2" charset="2"/>
              </a:rPr>
              <a:t>ConsoleListener</a:t>
            </a:r>
            <a:r>
              <a:rPr lang="nl-BE" dirty="0">
                <a:sym typeface="Wingdings" panose="05000000000000000000" pitchFamily="2" charset="2"/>
              </a:rPr>
              <a:t> (OOTB), Application </a:t>
            </a:r>
            <a:r>
              <a:rPr lang="nl-BE" dirty="0" err="1">
                <a:sym typeface="Wingdings" panose="05000000000000000000" pitchFamily="2" charset="2"/>
              </a:rPr>
              <a:t>Insights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Listener</a:t>
            </a:r>
            <a:r>
              <a:rPr lang="nl-BE" dirty="0">
                <a:sym typeface="Wingdings" panose="05000000000000000000" pitchFamily="2" charset="2"/>
              </a:rPr>
              <a:t> (</a:t>
            </a:r>
            <a:r>
              <a:rPr lang="nl-BE" dirty="0" err="1">
                <a:sym typeface="Wingdings" panose="05000000000000000000" pitchFamily="2" charset="2"/>
              </a:rPr>
              <a:t>Custom</a:t>
            </a:r>
            <a:r>
              <a:rPr lang="nl-BE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/>
              <a:t>Built with TypeScript &amp; provides </a:t>
            </a:r>
            <a:r>
              <a:rPr lang="en-US" dirty="0" err="1"/>
              <a:t>intellisense</a:t>
            </a:r>
            <a:r>
              <a:rPr lang="en-US" dirty="0"/>
              <a:t> during coding 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nl-BE" dirty="0" err="1">
                <a:sym typeface="Wingdings" panose="05000000000000000000" pitchFamily="2" charset="2"/>
              </a:rPr>
              <a:t>Batching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nl-BE" dirty="0" err="1">
                <a:sym typeface="Wingdings" panose="05000000000000000000" pitchFamily="2" charset="2"/>
              </a:rPr>
              <a:t>Taxonomy</a:t>
            </a:r>
            <a:r>
              <a:rPr lang="nl-BE" dirty="0">
                <a:sym typeface="Wingdings" panose="05000000000000000000" pitchFamily="2" charset="2"/>
              </a:rPr>
              <a:t> support</a:t>
            </a:r>
          </a:p>
          <a:p>
            <a:r>
              <a:rPr lang="nl-BE" dirty="0" err="1">
                <a:sym typeface="Wingdings" panose="05000000000000000000" pitchFamily="2" charset="2"/>
              </a:rPr>
              <a:t>Maintainability</a:t>
            </a:r>
            <a:r>
              <a:rPr lang="nl-BE" dirty="0">
                <a:sym typeface="Wingdings" panose="05000000000000000000" pitchFamily="2" charset="2"/>
              </a:rPr>
              <a:t> &amp; </a:t>
            </a:r>
            <a:r>
              <a:rPr lang="nl-BE" dirty="0" err="1">
                <a:sym typeface="Wingdings" panose="05000000000000000000" pitchFamily="2" charset="2"/>
              </a:rPr>
              <a:t>readability</a:t>
            </a:r>
            <a:r>
              <a:rPr lang="nl-BE" dirty="0">
                <a:sym typeface="Wingdings" panose="05000000000000000000" pitchFamily="2" charset="2"/>
              </a:rPr>
              <a:t> in </a:t>
            </a:r>
            <a:r>
              <a:rPr lang="nl-BE" dirty="0" err="1">
                <a:sym typeface="Wingdings" panose="05000000000000000000" pitchFamily="2" charset="2"/>
              </a:rPr>
              <a:t>larger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projects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684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EF12-D4BE-4CF0-B306-C74DD48F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nl-BE" dirty="0"/>
          </a:p>
        </p:txBody>
      </p:sp>
      <p:pic>
        <p:nvPicPr>
          <p:cNvPr id="1026" name="Picture 2" descr="Fluent API in action">
            <a:extLst>
              <a:ext uri="{FF2B5EF4-FFF2-40B4-BE49-F238E27FC236}">
                <a16:creationId xmlns:a16="http://schemas.microsoft.com/office/drawing/2014/main" id="{9AFEF607-F8F4-4D6D-AE9B-374BD3311B5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07" y="2023946"/>
            <a:ext cx="1065414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92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0CD1-1206-4249-BED1-5511DD9A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Handy links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CD7E0-12DB-48C0-8BDE-EBBBDAC3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Github</a:t>
            </a:r>
            <a:r>
              <a:rPr lang="nl-BE" dirty="0"/>
              <a:t> repository</a:t>
            </a:r>
          </a:p>
          <a:p>
            <a:pPr lvl="1"/>
            <a:r>
              <a:rPr lang="nl-BE" dirty="0">
                <a:hlinkClick r:id="rId3"/>
              </a:rPr>
              <a:t>http://github.com/pnp/pnpjs</a:t>
            </a:r>
            <a:endParaRPr lang="nl-BE" dirty="0"/>
          </a:p>
          <a:p>
            <a:r>
              <a:rPr lang="nl-BE" dirty="0" err="1"/>
              <a:t>Documentation</a:t>
            </a:r>
            <a:endParaRPr lang="nl-BE" dirty="0"/>
          </a:p>
          <a:p>
            <a:pPr lvl="1"/>
            <a:r>
              <a:rPr lang="nl-BE" dirty="0">
                <a:hlinkClick r:id="rId4"/>
              </a:rPr>
              <a:t>https://pnp.github.io/pnpjs</a:t>
            </a:r>
            <a:endParaRPr lang="nl-BE" dirty="0"/>
          </a:p>
          <a:p>
            <a:r>
              <a:rPr lang="nl-BE" dirty="0"/>
              <a:t>SP Editor Extension </a:t>
            </a:r>
            <a:r>
              <a:rPr lang="nl-BE" dirty="0" err="1"/>
              <a:t>for</a:t>
            </a:r>
            <a:r>
              <a:rPr lang="nl-BE" dirty="0"/>
              <a:t> Chrome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Tomi</a:t>
            </a:r>
            <a:r>
              <a:rPr lang="nl-BE" dirty="0"/>
              <a:t> </a:t>
            </a:r>
            <a:r>
              <a:rPr lang="nl-BE" dirty="0" err="1"/>
              <a:t>Tavela</a:t>
            </a:r>
            <a:endParaRPr lang="nl-BE" dirty="0"/>
          </a:p>
          <a:p>
            <a:pPr lvl="1"/>
            <a:r>
              <a:rPr lang="en-US" dirty="0">
                <a:hlinkClick r:id="rId5"/>
              </a:rPr>
              <a:t>https://github.com/tavikukko/Chrome-SP-Editor</a:t>
            </a:r>
            <a:endParaRPr lang="nl-BE" dirty="0"/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0339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</Words>
  <Application>Microsoft Office PowerPoint</Application>
  <PresentationFormat>Widescreen</PresentationFormat>
  <Paragraphs>145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PowerPoint Presentation</vt:lpstr>
      <vt:lpstr>Special thanks to our sponsors</vt:lpstr>
      <vt:lpstr>About me</vt:lpstr>
      <vt:lpstr>Agenda | Session Content</vt:lpstr>
      <vt:lpstr>PnPjs</vt:lpstr>
      <vt:lpstr>What is PnPjs?</vt:lpstr>
      <vt:lpstr>What does PnPjs provide?</vt:lpstr>
      <vt:lpstr>Example</vt:lpstr>
      <vt:lpstr>Handy links &amp; Tools</vt:lpstr>
      <vt:lpstr>Demo  PnPjs</vt:lpstr>
      <vt:lpstr>Site Designs &amp; Site Scripts</vt:lpstr>
      <vt:lpstr>What is a site script?</vt:lpstr>
      <vt:lpstr>Example of a Site Script</vt:lpstr>
      <vt:lpstr>SP Site Designer Tool</vt:lpstr>
      <vt:lpstr>Demo Creating a Site Script</vt:lpstr>
      <vt:lpstr>What is a Site Design?</vt:lpstr>
      <vt:lpstr>Pros, Cons &amp; Considerations</vt:lpstr>
      <vt:lpstr>Pros, Cons &amp; Considerations</vt:lpstr>
      <vt:lpstr>Site Designs Limits</vt:lpstr>
      <vt:lpstr>Additional Provisioning Methods</vt:lpstr>
      <vt:lpstr>Handy links</vt:lpstr>
      <vt:lpstr>Demo  Site Designs &amp; PnPjs</vt:lpstr>
      <vt:lpstr>Site Designs &amp; PnPjs </vt:lpstr>
      <vt:lpstr>The Solution</vt:lpstr>
      <vt:lpstr>Demo  Provisioning Solution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2019-09-19T13:05:40Z</dcterms:created>
  <dcterms:modified xsi:type="dcterms:W3CDTF">2019-09-25T05:41:20Z</dcterms:modified>
</cp:coreProperties>
</file>